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62" r:id="rId3"/>
    <p:sldId id="259" r:id="rId4"/>
    <p:sldId id="258" r:id="rId5"/>
    <p:sldId id="260" r:id="rId6"/>
    <p:sldId id="257" r:id="rId7"/>
    <p:sldId id="261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2" r:id="rId19"/>
    <p:sldId id="275" r:id="rId20"/>
    <p:sldId id="273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2568" y="-5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FEC6C-96E1-4080-AF5B-625CB8DEC1B2}" type="datetimeFigureOut">
              <a:rPr lang="en-CA" smtClean="0"/>
              <a:t>11-11-14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0F9BB-D3A1-4A58-9055-4F01D1A313F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1933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7">
              <a:defRPr>
                <a:solidFill>
                  <a:schemeClr val="tx1"/>
                </a:solidFill>
                <a:latin typeface="Arial" charset="0"/>
              </a:defRPr>
            </a:lvl1pPr>
            <a:lvl2pPr marL="734035" indent="-282321" defTabSz="914407">
              <a:defRPr>
                <a:solidFill>
                  <a:schemeClr val="tx1"/>
                </a:solidFill>
                <a:latin typeface="Arial" charset="0"/>
              </a:defRPr>
            </a:lvl2pPr>
            <a:lvl3pPr marL="1129284" indent="-225857" defTabSz="914407">
              <a:defRPr>
                <a:solidFill>
                  <a:schemeClr val="tx1"/>
                </a:solidFill>
                <a:latin typeface="Arial" charset="0"/>
              </a:defRPr>
            </a:lvl3pPr>
            <a:lvl4pPr marL="1580998" indent="-225857" defTabSz="914407">
              <a:defRPr>
                <a:solidFill>
                  <a:schemeClr val="tx1"/>
                </a:solidFill>
                <a:latin typeface="Arial" charset="0"/>
              </a:defRPr>
            </a:lvl4pPr>
            <a:lvl5pPr marL="2032711" indent="-225857" defTabSz="914407">
              <a:defRPr>
                <a:solidFill>
                  <a:schemeClr val="tx1"/>
                </a:solidFill>
                <a:latin typeface="Arial" charset="0"/>
              </a:defRPr>
            </a:lvl5pPr>
            <a:lvl6pPr marL="2484425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36138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87852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39566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414A92B-819D-48EC-9C14-BB3106BB8F55}" type="slidenum">
              <a:rPr lang="en-US"/>
              <a:pPr/>
              <a:t>15</a:t>
            </a:fld>
            <a:endParaRPr lang="en-US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7">
              <a:defRPr>
                <a:solidFill>
                  <a:schemeClr val="tx1"/>
                </a:solidFill>
                <a:latin typeface="Arial" charset="0"/>
              </a:defRPr>
            </a:lvl1pPr>
            <a:lvl2pPr marL="734035" indent="-282321" defTabSz="914407">
              <a:defRPr>
                <a:solidFill>
                  <a:schemeClr val="tx1"/>
                </a:solidFill>
                <a:latin typeface="Arial" charset="0"/>
              </a:defRPr>
            </a:lvl2pPr>
            <a:lvl3pPr marL="1129284" indent="-225857" defTabSz="914407">
              <a:defRPr>
                <a:solidFill>
                  <a:schemeClr val="tx1"/>
                </a:solidFill>
                <a:latin typeface="Arial" charset="0"/>
              </a:defRPr>
            </a:lvl3pPr>
            <a:lvl4pPr marL="1580998" indent="-225857" defTabSz="914407">
              <a:defRPr>
                <a:solidFill>
                  <a:schemeClr val="tx1"/>
                </a:solidFill>
                <a:latin typeface="Arial" charset="0"/>
              </a:defRPr>
            </a:lvl4pPr>
            <a:lvl5pPr marL="2032711" indent="-225857" defTabSz="914407">
              <a:defRPr>
                <a:solidFill>
                  <a:schemeClr val="tx1"/>
                </a:solidFill>
                <a:latin typeface="Arial" charset="0"/>
              </a:defRPr>
            </a:lvl5pPr>
            <a:lvl6pPr marL="2484425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36138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87852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39566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7F9C7309-E2D7-4FE3-BB65-DBCD22736D94}" type="slidenum">
              <a:rPr lang="en-US"/>
              <a:pPr/>
              <a:t>16</a:t>
            </a:fld>
            <a:endParaRPr lang="en-US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7">
              <a:defRPr>
                <a:solidFill>
                  <a:schemeClr val="tx1"/>
                </a:solidFill>
                <a:latin typeface="Arial" charset="0"/>
              </a:defRPr>
            </a:lvl1pPr>
            <a:lvl2pPr marL="734035" indent="-282321" defTabSz="914407">
              <a:defRPr>
                <a:solidFill>
                  <a:schemeClr val="tx1"/>
                </a:solidFill>
                <a:latin typeface="Arial" charset="0"/>
              </a:defRPr>
            </a:lvl2pPr>
            <a:lvl3pPr marL="1129284" indent="-225857" defTabSz="914407">
              <a:defRPr>
                <a:solidFill>
                  <a:schemeClr val="tx1"/>
                </a:solidFill>
                <a:latin typeface="Arial" charset="0"/>
              </a:defRPr>
            </a:lvl3pPr>
            <a:lvl4pPr marL="1580998" indent="-225857" defTabSz="914407">
              <a:defRPr>
                <a:solidFill>
                  <a:schemeClr val="tx1"/>
                </a:solidFill>
                <a:latin typeface="Arial" charset="0"/>
              </a:defRPr>
            </a:lvl4pPr>
            <a:lvl5pPr marL="2032711" indent="-225857" defTabSz="914407">
              <a:defRPr>
                <a:solidFill>
                  <a:schemeClr val="tx1"/>
                </a:solidFill>
                <a:latin typeface="Arial" charset="0"/>
              </a:defRPr>
            </a:lvl5pPr>
            <a:lvl6pPr marL="2484425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36138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87852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39566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41A869D-6CFD-41E4-B973-DF87F0ED68B6}" type="slidenum">
              <a:rPr lang="en-US"/>
              <a:pPr/>
              <a:t>18</a:t>
            </a:fld>
            <a:endParaRPr lang="en-US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7">
              <a:defRPr>
                <a:solidFill>
                  <a:schemeClr val="tx1"/>
                </a:solidFill>
                <a:latin typeface="Arial" charset="0"/>
              </a:defRPr>
            </a:lvl1pPr>
            <a:lvl2pPr marL="734035" indent="-282321" defTabSz="914407">
              <a:defRPr>
                <a:solidFill>
                  <a:schemeClr val="tx1"/>
                </a:solidFill>
                <a:latin typeface="Arial" charset="0"/>
              </a:defRPr>
            </a:lvl2pPr>
            <a:lvl3pPr marL="1129284" indent="-225857" defTabSz="914407">
              <a:defRPr>
                <a:solidFill>
                  <a:schemeClr val="tx1"/>
                </a:solidFill>
                <a:latin typeface="Arial" charset="0"/>
              </a:defRPr>
            </a:lvl3pPr>
            <a:lvl4pPr marL="1580998" indent="-225857" defTabSz="914407">
              <a:defRPr>
                <a:solidFill>
                  <a:schemeClr val="tx1"/>
                </a:solidFill>
                <a:latin typeface="Arial" charset="0"/>
              </a:defRPr>
            </a:lvl4pPr>
            <a:lvl5pPr marL="2032711" indent="-225857" defTabSz="914407">
              <a:defRPr>
                <a:solidFill>
                  <a:schemeClr val="tx1"/>
                </a:solidFill>
                <a:latin typeface="Arial" charset="0"/>
              </a:defRPr>
            </a:lvl5pPr>
            <a:lvl6pPr marL="2484425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36138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87852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39566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E63B37C-CF67-4BF8-B809-9004F20D7A6F}" type="slidenum">
              <a:rPr lang="en-US"/>
              <a:pPr/>
              <a:t>20</a:t>
            </a:fld>
            <a:endParaRPr lang="en-US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486400"/>
            <a:ext cx="8610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6248400"/>
            <a:ext cx="6858000" cy="533400"/>
          </a:xfrm>
        </p:spPr>
        <p:txBody>
          <a:bodyPr/>
          <a:lstStyle>
            <a:lvl1pPr marL="0" indent="0" algn="ctr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304800"/>
            <a:ext cx="2190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4800"/>
            <a:ext cx="6419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305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524000"/>
            <a:ext cx="4305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304800"/>
            <a:ext cx="6934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524000"/>
            <a:ext cx="8763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4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4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4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4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5643578"/>
            <a:ext cx="8610600" cy="762000"/>
          </a:xfrm>
        </p:spPr>
        <p:txBody>
          <a:bodyPr/>
          <a:lstStyle/>
          <a:p>
            <a:r>
              <a:rPr lang="en-US" dirty="0" smtClean="0"/>
              <a:t>Worksheets Don’t Grow Dendrites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talking and sharing come naturally to use as social beings, why do students in traditional classrooms spend so much time in silent learning or in individual activities?</a:t>
            </a:r>
          </a:p>
          <a:p>
            <a:r>
              <a:rPr lang="en-US" dirty="0" smtClean="0"/>
              <a:t>What can teachers do to encourage brainstorming and discourage criticism in the classroom?</a:t>
            </a:r>
          </a:p>
          <a:p>
            <a:r>
              <a:rPr lang="en-US" dirty="0" smtClean="0"/>
              <a:t>How do the six levels of Bloom’s taxonomy of cognitive learning domains apply to instruction and brainstorming?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Rationale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Read Research Rationale page 2 (2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edition page 12)</a:t>
            </a:r>
          </a:p>
          <a:p>
            <a:endParaRPr lang="en-US" sz="2800" dirty="0" smtClean="0"/>
          </a:p>
          <a:p>
            <a:r>
              <a:rPr lang="en-US" sz="2800" dirty="0" smtClean="0"/>
              <a:t>Discussion the research with an elbow partner</a:t>
            </a:r>
          </a:p>
          <a:p>
            <a:endParaRPr lang="en-US" sz="2800" dirty="0" smtClean="0"/>
          </a:p>
          <a:p>
            <a:r>
              <a:rPr lang="en-US" sz="2800" dirty="0" smtClean="0"/>
              <a:t>Read pages 2 – 4 (2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edition pages 12 – 14)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Pick your two favorite instructional </a:t>
            </a:r>
            <a:r>
              <a:rPr lang="en-US" sz="2800" dirty="0" smtClean="0"/>
              <a:t>activities</a:t>
            </a:r>
            <a:r>
              <a:rPr lang="en-US" sz="2800" dirty="0"/>
              <a:t> </a:t>
            </a:r>
            <a:r>
              <a:rPr lang="en-US" sz="2800" dirty="0" smtClean="0"/>
              <a:t>and </a:t>
            </a:r>
            <a:r>
              <a:rPr lang="en-US" sz="2800" dirty="0" smtClean="0"/>
              <a:t>share why you liked the </a:t>
            </a:r>
            <a:r>
              <a:rPr lang="en-US" sz="2800" dirty="0" smtClean="0"/>
              <a:t>activities in your groups.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Bloom’s Question Corners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Doc </a:t>
            </a:r>
            <a:r>
              <a:rPr lang="en-US" dirty="0" smtClean="0"/>
              <a:t>chart on Wiki.  </a:t>
            </a:r>
            <a:endParaRPr lang="en-US" dirty="0" smtClean="0"/>
          </a:p>
          <a:p>
            <a:r>
              <a:rPr lang="en-US" dirty="0" smtClean="0"/>
              <a:t>Each group will write a content-based </a:t>
            </a:r>
            <a:r>
              <a:rPr lang="en-US" dirty="0" smtClean="0"/>
              <a:t>question,  </a:t>
            </a:r>
            <a:r>
              <a:rPr lang="en-US" dirty="0" smtClean="0"/>
              <a:t>using one or more of the key words from its assigned </a:t>
            </a:r>
            <a:r>
              <a:rPr lang="en-US" dirty="0" smtClean="0"/>
              <a:t>Bloom’s </a:t>
            </a:r>
            <a:r>
              <a:rPr lang="en-US" dirty="0" smtClean="0"/>
              <a:t>Level.</a:t>
            </a:r>
          </a:p>
          <a:p>
            <a:r>
              <a:rPr lang="en-US" dirty="0" smtClean="0"/>
              <a:t>When you hear the signal </a:t>
            </a:r>
            <a:r>
              <a:rPr lang="en-US" dirty="0" smtClean="0"/>
              <a:t>your group should move to the next level and </a:t>
            </a:r>
            <a:r>
              <a:rPr lang="en-US" dirty="0" smtClean="0"/>
              <a:t>continue </a:t>
            </a:r>
            <a:r>
              <a:rPr lang="en-US" dirty="0" smtClean="0"/>
              <a:t>to write content-based questions until all the charts have been completed.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Group Bloom’s Debrief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Which one was the easiest to write?</a:t>
            </a:r>
          </a:p>
          <a:p>
            <a:r>
              <a:rPr lang="en-US" sz="4000" dirty="0" smtClean="0"/>
              <a:t>Which level(s) are most difficult to address in your lessons?</a:t>
            </a:r>
          </a:p>
          <a:p>
            <a:r>
              <a:rPr lang="en-US" sz="4000" dirty="0" smtClean="0"/>
              <a:t>Which levels engage the learner? Why?</a:t>
            </a:r>
          </a:p>
          <a:p>
            <a:r>
              <a:rPr lang="en-US" sz="4000" dirty="0" smtClean="0"/>
              <a:t>Which levels are the hardest to prepare for?</a:t>
            </a:r>
          </a:p>
          <a:p>
            <a:endParaRPr lang="en-US" sz="4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Math Talks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7349302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705600" y="62484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14437D0-3F39-4D1C-99CE-2285F06D10CD}" type="slidenum">
              <a:rPr lang="en-US"/>
              <a:pPr/>
              <a:t>15</a:t>
            </a:fld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65125"/>
            <a:ext cx="8077200" cy="1311275"/>
          </a:xfrm>
        </p:spPr>
        <p:txBody>
          <a:bodyPr/>
          <a:lstStyle/>
          <a:p>
            <a:pPr eaLnBrk="1" hangingPunct="1"/>
            <a:r>
              <a:rPr lang="en-US" dirty="0" smtClean="0"/>
              <a:t>Acrobats, Grandmas, and Ivan</a:t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12292" name="Picture 3" descr="auriana_presentation_00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9" t="43932" r="-127" b="4904"/>
          <a:stretch>
            <a:fillRect/>
          </a:stretch>
        </p:blipFill>
        <p:spPr>
          <a:xfrm>
            <a:off x="467544" y="1700808"/>
            <a:ext cx="8155356" cy="3816424"/>
          </a:xfrm>
          <a:noFill/>
        </p:spPr>
      </p:pic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2176463" y="5854700"/>
            <a:ext cx="574675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000"/>
              <a:t>Reproduced with permission (pending) from M. Burns, </a:t>
            </a:r>
            <a:r>
              <a:rPr lang="en-US" sz="1000" i="1"/>
              <a:t>50 Problem-Solving Lessons: Grades 1-6: The Best From 10 Years of Math Solutions Newsletters</a:t>
            </a:r>
            <a:r>
              <a:rPr lang="en-US" sz="1000"/>
              <a:t> (Sausalito, CA: Math Solutions Publications, 1996), p. 133.</a:t>
            </a:r>
          </a:p>
        </p:txBody>
      </p:sp>
    </p:spTree>
    <p:extLst>
      <p:ext uri="{BB962C8B-B14F-4D97-AF65-F5344CB8AC3E}">
        <p14:creationId xmlns:p14="http://schemas.microsoft.com/office/powerpoint/2010/main" val="37628658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05600" y="62484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5AC2774-CFCA-42D3-A26B-0A74F7F04C25}" type="slidenum">
              <a:rPr lang="en-US"/>
              <a:pPr/>
              <a:t>16</a:t>
            </a:fld>
            <a:endParaRPr lang="en-US"/>
          </a:p>
        </p:txBody>
      </p:sp>
      <p:pic>
        <p:nvPicPr>
          <p:cNvPr id="286722" name="Picture 2" descr="auriana_presentation_0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209800"/>
            <a:ext cx="471487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3" descr="auriana_presentation_0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9700"/>
            <a:ext cx="533400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24" name="Picture 4" descr="auriana_presentation_0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078288"/>
            <a:ext cx="534987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 Box 5"/>
          <p:cNvSpPr txBox="1">
            <a:spLocks noChangeArrowheads="1"/>
          </p:cNvSpPr>
          <p:nvPr/>
        </p:nvSpPr>
        <p:spPr bwMode="auto">
          <a:xfrm>
            <a:off x="2143125" y="6323013"/>
            <a:ext cx="57467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000"/>
              <a:t>Reproduced with permission (pending) from M. Burns, </a:t>
            </a:r>
            <a:r>
              <a:rPr lang="en-US" sz="1000" i="1"/>
              <a:t>50 Problem-Solving Lessons: Grades 1-6: The Best From 10 Years of Math Solutions Newsletters</a:t>
            </a:r>
            <a:r>
              <a:rPr lang="en-US" sz="1000"/>
              <a:t> (Sausalito, CA: Math Solutions Publications, 1996), p. 134.</a:t>
            </a:r>
          </a:p>
        </p:txBody>
      </p:sp>
    </p:spTree>
    <p:extLst>
      <p:ext uri="{BB962C8B-B14F-4D97-AF65-F5344CB8AC3E}">
        <p14:creationId xmlns:p14="http://schemas.microsoft.com/office/powerpoint/2010/main" val="4120208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Large Group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Share your chart paper of how you solved this problem</a:t>
            </a:r>
          </a:p>
          <a:p>
            <a:r>
              <a:rPr lang="en-CA" dirty="0" smtClean="0"/>
              <a:t>Does this group’s thinking make sense to you?  Do you have any questions for the group?</a:t>
            </a:r>
          </a:p>
          <a:p>
            <a:r>
              <a:rPr lang="en-CA" dirty="0" smtClean="0"/>
              <a:t>Are there any other groups that use the same strategy?</a:t>
            </a:r>
          </a:p>
          <a:p>
            <a:r>
              <a:rPr lang="en-CA" dirty="0" smtClean="0"/>
              <a:t>Is there another group that may have thought about this in a different way?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333990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705600" y="62484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CCBB0C9-F7A9-400E-94F8-4CEDD27E866B}" type="slidenum">
              <a:rPr lang="en-US"/>
              <a:pPr/>
              <a:t>18</a:t>
            </a:fld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Problem Solving with Acrobats, Grandmas, and Ivan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How did the activity involve you in problem solving?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How might this be a worthwhile activity for students?</a:t>
            </a:r>
          </a:p>
        </p:txBody>
      </p:sp>
    </p:spTree>
    <p:extLst>
      <p:ext uri="{BB962C8B-B14F-4D97-AF65-F5344CB8AC3E}">
        <p14:creationId xmlns:p14="http://schemas.microsoft.com/office/powerpoint/2010/main" val="42713120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Brainstorm Math Talks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How is learning enhanced when you let students discuss the different ways they solved a problem?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77770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000240"/>
            <a:ext cx="7772400" cy="3768735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Marcia Tate’s 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How the Brain Works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/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Instructional Strategies </a:t>
            </a:r>
            <a:r>
              <a:rPr lang="en-US" smtClean="0">
                <a:solidFill>
                  <a:schemeClr val="accent4"/>
                </a:solidFill>
              </a:rPr>
              <a:t>that Engage the Brain</a:t>
            </a:r>
            <a:endParaRPr lang="en-US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705600" y="62484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379FD2C-FC57-43AE-B6F2-01B98676E5F3}" type="slidenum">
              <a:rPr lang="en-US"/>
              <a:pPr/>
              <a:t>20</a:t>
            </a:fld>
            <a:endParaRPr 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Are We Dealing With This?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Students need to explore </a:t>
            </a:r>
            <a:r>
              <a:rPr lang="en-US" b="1" smtClean="0">
                <a:solidFill>
                  <a:schemeClr val="tx2"/>
                </a:solidFill>
              </a:rPr>
              <a:t>problem solving situations</a:t>
            </a:r>
            <a:r>
              <a:rPr lang="en-US" smtClean="0"/>
              <a:t> in order to develop </a:t>
            </a:r>
            <a:r>
              <a:rPr lang="en-US" b="1" smtClean="0">
                <a:solidFill>
                  <a:schemeClr val="tx2"/>
                </a:solidFill>
              </a:rPr>
              <a:t>personal strategies</a:t>
            </a:r>
            <a:r>
              <a:rPr lang="en-US" smtClean="0"/>
              <a:t> and become mathematically literate. They must realize that it is acceptable to solve problems in a variety of ways and that a variety of solutions may be acceptable.</a:t>
            </a:r>
          </a:p>
          <a:p>
            <a:pPr lvl="4" eaLnBrk="1" hangingPunct="1"/>
            <a:endParaRPr lang="en-US" smtClean="0"/>
          </a:p>
          <a:p>
            <a:pPr lvl="4" algn="r" eaLnBrk="1" hangingPunct="1"/>
            <a:r>
              <a:rPr lang="en-US" smtClean="0"/>
              <a:t>Alberta Education, p.2</a:t>
            </a:r>
          </a:p>
        </p:txBody>
      </p:sp>
    </p:spTree>
    <p:extLst>
      <p:ext uri="{BB962C8B-B14F-4D97-AF65-F5344CB8AC3E}">
        <p14:creationId xmlns:p14="http://schemas.microsoft.com/office/powerpoint/2010/main" val="667429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Application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Think about 3 ways you might integrate brainstorming and discussion into your </a:t>
            </a:r>
            <a:r>
              <a:rPr lang="en-CA" smtClean="0"/>
              <a:t>daily lessons. 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3314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What is wrong with this picture?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393025" y="-1035860"/>
            <a:ext cx="6215107" cy="9001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571744"/>
            <a:ext cx="7772400" cy="1362075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What do you notice about the learning that is taking place in this picture?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505887" y="-723050"/>
            <a:ext cx="6272175" cy="871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214554"/>
            <a:ext cx="7772400" cy="3554421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If both teachers are teaching the same concept, which teacher would your rather have? Why?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000240"/>
            <a:ext cx="7772400" cy="3768735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Brainstorming and Discussion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Brainstorming  and discussion use verbal linguistic intelligence and engage the auditory learning style.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They reinforce active learning and allow students to solve and explore problems in collaborative groups. </a:t>
            </a:r>
          </a:p>
          <a:p>
            <a:pPr marL="0" indent="0">
              <a:buNone/>
            </a:pPr>
            <a:endParaRPr lang="en-US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JumpingGoldfish PowerPlugs Templates for PowerPoint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JumpingGoldfish PowerPlugs Templates for PowerPoint</Template>
  <TotalTime>99</TotalTime>
  <Words>586</Words>
  <Application>Microsoft Macintosh PowerPoint</Application>
  <PresentationFormat>On-screen Show (4:3)</PresentationFormat>
  <Paragraphs>60</Paragraphs>
  <Slides>21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JumpingGoldfish PowerPlugs Templates for PowerPoint</vt:lpstr>
      <vt:lpstr>Worksheets Don’t Grow Dendrites </vt:lpstr>
      <vt:lpstr>Marcia Tate’s  How the Brain Works  Instructional Strategies that Engage the Brain</vt:lpstr>
      <vt:lpstr>What is wrong with this picture?</vt:lpstr>
      <vt:lpstr>PowerPoint Presentation</vt:lpstr>
      <vt:lpstr>What do you notice about the learning that is taking place in this picture?</vt:lpstr>
      <vt:lpstr>PowerPoint Presentation</vt:lpstr>
      <vt:lpstr>If both teachers are teaching the same concept, which teacher would your rather have? Why?</vt:lpstr>
      <vt:lpstr>Brainstorming and Discussion</vt:lpstr>
      <vt:lpstr>Brainstorming</vt:lpstr>
      <vt:lpstr>Large Group</vt:lpstr>
      <vt:lpstr>Read Rationale</vt:lpstr>
      <vt:lpstr>Bloom’s Question Corners</vt:lpstr>
      <vt:lpstr>Large Group Bloom’s Debrief</vt:lpstr>
      <vt:lpstr>Math Talks</vt:lpstr>
      <vt:lpstr>Acrobats, Grandmas, and Ivan </vt:lpstr>
      <vt:lpstr>PowerPoint Presentation</vt:lpstr>
      <vt:lpstr>Large Group</vt:lpstr>
      <vt:lpstr>Problem Solving with Acrobats, Grandmas, and Ivan</vt:lpstr>
      <vt:lpstr>Brainstorm Math Talks</vt:lpstr>
      <vt:lpstr>Why Are We Dealing With This?</vt:lpstr>
      <vt:lpstr>Application</vt:lpstr>
    </vt:vector>
  </TitlesOfParts>
  <Company>RDCRD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Central Office Staff</dc:creator>
  <cp:lastModifiedBy>Dave Khatib</cp:lastModifiedBy>
  <cp:revision>21</cp:revision>
  <dcterms:created xsi:type="dcterms:W3CDTF">2009-06-16T20:47:02Z</dcterms:created>
  <dcterms:modified xsi:type="dcterms:W3CDTF">2011-11-14T20:47:45Z</dcterms:modified>
</cp:coreProperties>
</file>